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0" r:id="rId5"/>
    <p:sldId id="287" r:id="rId6"/>
    <p:sldId id="281" r:id="rId7"/>
    <p:sldId id="271" r:id="rId8"/>
    <p:sldId id="272" r:id="rId9"/>
    <p:sldId id="285" r:id="rId10"/>
    <p:sldId id="286" r:id="rId11"/>
    <p:sldId id="289" r:id="rId12"/>
    <p:sldId id="290" r:id="rId13"/>
    <p:sldId id="291" r:id="rId14"/>
    <p:sldId id="28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C9763-8ABB-3ABA-87EA-933254D4ECD7}" v="9" dt="2024-11-27T15:40:15.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3752F-821F-4CC1-8474-AC871ADB21B4}" type="datetimeFigureOut">
              <a:rPr lang="en-GB" smtClean="0"/>
              <a:pPr/>
              <a:t>27/02/2025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FCE5E-DC2A-4C36-9BD5-DEFB047C7C1E}" type="slidenum">
              <a:rPr lang="en-GB" smtClean="0"/>
              <a:pPr/>
              <a:t>‹#›</a:t>
            </a:fld>
            <a:endParaRPr lang="en-GB"/>
          </a:p>
        </p:txBody>
      </p:sp>
    </p:spTree>
    <p:extLst>
      <p:ext uri="{BB962C8B-B14F-4D97-AF65-F5344CB8AC3E}">
        <p14:creationId xmlns:p14="http://schemas.microsoft.com/office/powerpoint/2010/main" val="399430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can be used if you want to discuss how we know we are on the internet</a:t>
            </a:r>
            <a:r>
              <a:rPr lang="en-GB" baseline="0"/>
              <a:t> / how do we access the internet.</a:t>
            </a:r>
            <a:endParaRPr lang="en-GB"/>
          </a:p>
        </p:txBody>
      </p:sp>
      <p:sp>
        <p:nvSpPr>
          <p:cNvPr id="4" name="Slide Number Placeholder 3"/>
          <p:cNvSpPr>
            <a:spLocks noGrp="1"/>
          </p:cNvSpPr>
          <p:nvPr>
            <p:ph type="sldNum" sz="quarter" idx="10"/>
          </p:nvPr>
        </p:nvSpPr>
        <p:spPr/>
        <p:txBody>
          <a:bodyPr/>
          <a:lstStyle/>
          <a:p>
            <a:fld id="{1EDFCE5E-DC2A-4C36-9BD5-DEFB047C7C1E}" type="slidenum">
              <a:rPr lang="en-GB" smtClean="0"/>
              <a:pPr/>
              <a:t>2</a:t>
            </a:fld>
            <a:endParaRPr lang="en-GB"/>
          </a:p>
        </p:txBody>
      </p:sp>
    </p:spTree>
    <p:extLst>
      <p:ext uri="{BB962C8B-B14F-4D97-AF65-F5344CB8AC3E}">
        <p14:creationId xmlns:p14="http://schemas.microsoft.com/office/powerpoint/2010/main" val="82858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Is this a genuine part of a game you are playing?  What is the cost?  Is it sensible to pay that much?</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AD1D07-C256-4A8F-862E-8E77BF9FCEF5}" type="slidenum">
              <a:rPr lang="en-GB" altLang="en-US" smtClean="0"/>
              <a:pPr eaLnBrk="1" hangingPunct="1"/>
              <a:t>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How much are you spending? – if not sure you should cancel.    Do you need to check with an adult? </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5FCEF9-770D-4E9C-890C-45E830487967}" type="slidenum">
              <a:rPr lang="en-GB" altLang="en-US" smtClean="0"/>
              <a:pPr eaLnBrk="1" hangingPunct="1"/>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If it sounds too good to be true …</a:t>
            </a:r>
          </a:p>
          <a:p>
            <a:endParaRPr lang="en-GB" altLang="en-US">
              <a:latin typeface="Arial" charset="0"/>
              <a:cs typeface="Arial"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649F69-6959-417F-A8CC-48A40D9C7A1C}" type="slidenum">
              <a:rPr lang="en-GB" altLang="en-US" smtClean="0"/>
              <a:pPr eaLnBrk="1" hangingPunct="1"/>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If it sounds too good to be true …</a:t>
            </a:r>
          </a:p>
          <a:p>
            <a:endParaRPr lang="en-GB" altLang="en-US">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BA9C75-06B0-42E2-94AB-6A33F659D4E0}" type="slidenum">
              <a:rPr lang="en-GB" altLang="en-US" smtClean="0"/>
              <a:pPr eaLnBrk="1" hangingPunct="1"/>
              <a:t>7</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There is unlikely to be a problem with this one as long as it is in the context of the game the person is playing.  This assumes that the player has earned gold bars and stars as part of the game.  As long as no money is requested once the person clicks on buy with gold/stars, the user can go ahead.  However, if it is not a part of a game it could be a trick to download a virus to your device.</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7A8A46F-B6C6-4D65-8A25-8B7C39430C2C}" type="slidenum">
              <a:rPr lang="en-GB" altLang="en-US" smtClean="0"/>
              <a:pPr eaLnBrk="1" hangingPunct="1"/>
              <a:t>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charset="0"/>
                <a:cs typeface="Arial" charset="0"/>
              </a:rPr>
              <a:t>Beware, you are being encouraged to act quickly.  If it sounds too good to be true …</a:t>
            </a:r>
          </a:p>
          <a:p>
            <a:r>
              <a:rPr lang="en-GB" altLang="en-US">
                <a:latin typeface="Arial" charset="0"/>
                <a:cs typeface="Arial" charset="0"/>
              </a:rPr>
              <a:t>Could be virus, could be a company that will be asking for personal details.  As it could be a virus, do not click on proceed.</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E4BA15-D8A1-441A-9947-882699723BC4}" type="slidenum">
              <a:rPr lang="en-GB" altLang="en-US" smtClean="0"/>
              <a:pPr eaLnBrk="1" hangingPunct="1"/>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55600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1893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273747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735914"/>
      </p:ext>
    </p:extLst>
  </p:cSld>
  <p:clrMapOvr>
    <a:masterClrMapping/>
  </p:clrMapOvr>
  <p:transition spd="slow"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A953E06-DBA5-489A-BB82-DE35EAE51AAF}" type="datetimeFigureOut">
              <a:rPr lang="en-GB"/>
              <a:pPr>
                <a:defRPr/>
              </a:pPr>
              <a:t>27/02/2025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4F893F-B2E5-4546-B3AD-69ABC557F28B}" type="slidenum">
              <a:rPr lang="en-GB"/>
              <a:pPr>
                <a:defRPr/>
              </a:pPr>
              <a:t>‹#›</a:t>
            </a:fld>
            <a:endParaRPr lang="en-GB"/>
          </a:p>
        </p:txBody>
      </p:sp>
    </p:spTree>
    <p:extLst>
      <p:ext uri="{BB962C8B-B14F-4D97-AF65-F5344CB8AC3E}">
        <p14:creationId xmlns:p14="http://schemas.microsoft.com/office/powerpoint/2010/main" val="295475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1441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404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
        <p:nvSpPr>
          <p:cNvPr id="9"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7015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587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386777-1BC9-44B1-A5FA-0223E2B9266D}" type="slidenum">
              <a:rPr lang="en-GB" smtClean="0"/>
              <a:pPr/>
              <a:t>‹#›</a:t>
            </a:fld>
            <a:endParaRPr lang="en-GB"/>
          </a:p>
        </p:txBody>
      </p:sp>
      <p:sp>
        <p:nvSpPr>
          <p:cNvPr id="6"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4864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8389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337321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425432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7659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A3AB-8096-4B0E-A180-7AF55A85214F}" type="datetimeFigureOut">
              <a:rPr lang="en-GB" smtClean="0"/>
              <a:pPr/>
              <a:t>27/02/2025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86777-1BC9-44B1-A5FA-0223E2B9266D}" type="slidenum">
              <a:rPr lang="en-GB" smtClean="0"/>
              <a:pPr/>
              <a:t>‹#›</a:t>
            </a:fld>
            <a:endParaRPr lang="en-GB"/>
          </a:p>
        </p:txBody>
      </p:sp>
      <p:pic>
        <p:nvPicPr>
          <p:cNvPr id="11" name="Picture 10" descr="SCC Bottom Banner A.eps"/>
          <p:cNvPicPr preferRelativeResize="0">
            <a:picLocks/>
          </p:cNvPicPr>
          <p:nvPr userDrawn="1"/>
        </p:nvPicPr>
        <p:blipFill>
          <a:blip r:embed="rId15" cstate="print"/>
          <a:srcRect/>
          <a:stretch>
            <a:fillRect/>
          </a:stretch>
        </p:blipFill>
        <p:spPr bwMode="auto">
          <a:xfrm>
            <a:off x="323528" y="6309320"/>
            <a:ext cx="8568952" cy="404664"/>
          </a:xfrm>
          <a:prstGeom prst="rect">
            <a:avLst/>
          </a:prstGeom>
          <a:noFill/>
          <a:ln w="9525">
            <a:noFill/>
            <a:miter lim="800000"/>
            <a:headEnd/>
            <a:tailEnd/>
          </a:ln>
        </p:spPr>
      </p:pic>
      <p:sp>
        <p:nvSpPr>
          <p:cNvPr id="12" name="TextBox 11"/>
          <p:cNvSpPr txBox="1"/>
          <p:nvPr userDrawn="1"/>
        </p:nvSpPr>
        <p:spPr>
          <a:xfrm>
            <a:off x="539552" y="6309320"/>
            <a:ext cx="8136904" cy="400110"/>
          </a:xfrm>
          <a:prstGeom prst="rect">
            <a:avLst/>
          </a:prstGeom>
          <a:noFill/>
        </p:spPr>
        <p:txBody>
          <a:bodyPr wrap="square">
            <a:spAutoFit/>
          </a:bodyPr>
          <a:lstStyle/>
          <a:p>
            <a:r>
              <a:rPr lang="en-GB" sz="2000" b="1">
                <a:solidFill>
                  <a:schemeClr val="bg1"/>
                </a:solidFill>
                <a:latin typeface="Arial" pitchFamily="34" charset="0"/>
                <a:cs typeface="Arial" pitchFamily="34" charset="0"/>
              </a:rPr>
              <a:t>lead   ▪   learn   ▪   protect   ▪   engage           www.somersetelim.org </a:t>
            </a:r>
          </a:p>
        </p:txBody>
      </p:sp>
      <p:pic>
        <p:nvPicPr>
          <p:cNvPr id="13" name="Picture 12" descr="eLIM SSE full logo.png"/>
          <p:cNvPicPr>
            <a:picLocks noChangeAspect="1"/>
          </p:cNvPicPr>
          <p:nvPr userDrawn="1"/>
        </p:nvPicPr>
        <p:blipFill rotWithShape="1">
          <a:blip r:embed="rId16" cstate="print"/>
          <a:srcRect r="48600" b="-7766"/>
          <a:stretch/>
        </p:blipFill>
        <p:spPr>
          <a:xfrm>
            <a:off x="7878078" y="144016"/>
            <a:ext cx="1008112" cy="543197"/>
          </a:xfrm>
          <a:prstGeom prst="rect">
            <a:avLst/>
          </a:prstGeom>
        </p:spPr>
      </p:pic>
    </p:spTree>
    <p:extLst>
      <p:ext uri="{BB962C8B-B14F-4D97-AF65-F5344CB8AC3E}">
        <p14:creationId xmlns:p14="http://schemas.microsoft.com/office/powerpoint/2010/main" val="312188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177" y="2429633"/>
            <a:ext cx="8424936" cy="1200329"/>
          </a:xfrm>
          <a:prstGeom prst="rect">
            <a:avLst/>
          </a:prstGeom>
          <a:noFill/>
        </p:spPr>
        <p:txBody>
          <a:bodyPr wrap="square">
            <a:spAutoFit/>
          </a:bodyPr>
          <a:lstStyle/>
          <a:p>
            <a:pPr algn="ctr" eaLnBrk="0" hangingPunct="0">
              <a:defRPr/>
            </a:pPr>
            <a:r>
              <a:rPr lang="en-GB" sz="7200" b="1">
                <a:solidFill>
                  <a:srgbClr val="B60050"/>
                </a:solidFill>
                <a:latin typeface="+mj-lt"/>
                <a:ea typeface="+mj-ea"/>
                <a:cs typeface="+mj-cs"/>
              </a:rPr>
              <a:t>What would you do?</a:t>
            </a:r>
          </a:p>
        </p:txBody>
      </p:sp>
      <p:pic>
        <p:nvPicPr>
          <p:cNvPr id="307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206851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113103"/>
      </p:ext>
    </p:extLst>
  </p:cSld>
  <p:clrMapOvr>
    <a:masterClrMapping/>
  </p:clrMapOvr>
  <p:transition spd="slow" advClick="0" advTm="10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Don’t let a virus harm your device!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72" y="1484783"/>
            <a:ext cx="2711668" cy="26610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300" y="3573016"/>
            <a:ext cx="2564904" cy="25649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1484784"/>
            <a:ext cx="2691047" cy="2564904"/>
          </a:xfrm>
          <a:prstGeom prst="rect">
            <a:avLst/>
          </a:prstGeom>
        </p:spPr>
      </p:pic>
      <p:sp>
        <p:nvSpPr>
          <p:cNvPr id="7" name="Rectangle 6">
            <a:extLst>
              <a:ext uri="{FF2B5EF4-FFF2-40B4-BE49-F238E27FC236}">
                <a16:creationId xmlns:a16="http://schemas.microsoft.com/office/drawing/2014/main" id="{5CAE2910-EC8F-4E89-B13E-DFF727EEA53F}"/>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870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32037"/>
            <a:ext cx="8229600" cy="4525963"/>
          </a:xfrm>
        </p:spPr>
        <p:txBody>
          <a:bodyPr>
            <a:normAutofit/>
          </a:bodyPr>
          <a:lstStyle/>
          <a:p>
            <a:pPr marL="0" indent="0">
              <a:buNone/>
            </a:pPr>
            <a:r>
              <a:rPr lang="en-GB" sz="4400"/>
              <a:t>What pop up would you design?</a:t>
            </a:r>
          </a:p>
        </p:txBody>
      </p:sp>
      <p:sp>
        <p:nvSpPr>
          <p:cNvPr id="4" name="Rectangle 3">
            <a:extLst>
              <a:ext uri="{FF2B5EF4-FFF2-40B4-BE49-F238E27FC236}">
                <a16:creationId xmlns:a16="http://schemas.microsoft.com/office/drawing/2014/main" id="{136E6ADF-C74F-465B-8635-C00E650F3D89}"/>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999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187624" y="1162132"/>
            <a:ext cx="1800200" cy="179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917" y="1248752"/>
            <a:ext cx="1606048" cy="161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internet explorer imag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102361" y="3933056"/>
            <a:ext cx="1863650" cy="18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27444" y="3933056"/>
            <a:ext cx="1859176" cy="1931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9DDF76D5-279E-4092-BB19-6933E189E011}"/>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957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836712"/>
            <a:ext cx="5184576" cy="5184576"/>
          </a:xfrm>
          <a:prstGeom prst="rect">
            <a:avLst/>
          </a:prstGeom>
        </p:spPr>
      </p:pic>
      <p:sp>
        <p:nvSpPr>
          <p:cNvPr id="3" name="Rectangle 2">
            <a:extLst>
              <a:ext uri="{FF2B5EF4-FFF2-40B4-BE49-F238E27FC236}">
                <a16:creationId xmlns:a16="http://schemas.microsoft.com/office/drawing/2014/main" id="{AC797852-632F-4B3E-AEB5-A707A156AB7A}"/>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8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descr="Image result for mighty mouse"/>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2" name="Group 1">
            <a:extLst>
              <a:ext uri="{FF2B5EF4-FFF2-40B4-BE49-F238E27FC236}">
                <a16:creationId xmlns:a16="http://schemas.microsoft.com/office/drawing/2014/main" id="{0D4DDEF0-DD58-BD94-582B-77D419E0974A}"/>
              </a:ext>
            </a:extLst>
          </p:cNvPr>
          <p:cNvGrpSpPr/>
          <p:nvPr/>
        </p:nvGrpSpPr>
        <p:grpSpPr>
          <a:xfrm>
            <a:off x="1700212" y="1340768"/>
            <a:ext cx="5743575" cy="3798888"/>
            <a:chOff x="1901825" y="1185404"/>
            <a:chExt cx="5743575" cy="3798888"/>
          </a:xfrm>
        </p:grpSpPr>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l="1840" r="8923"/>
            <a:stretch>
              <a:fillRect/>
            </a:stretch>
          </p:blipFill>
          <p:spPr bwMode="auto">
            <a:xfrm>
              <a:off x="2566275" y="1196752"/>
              <a:ext cx="5079125" cy="378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457" y="1185404"/>
              <a:ext cx="664450" cy="379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TextBox 2"/>
            <p:cNvSpPr txBox="1">
              <a:spLocks noChangeArrowheads="1"/>
            </p:cNvSpPr>
            <p:nvPr/>
          </p:nvSpPr>
          <p:spPr bwMode="auto">
            <a:xfrm>
              <a:off x="1901825" y="1412776"/>
              <a:ext cx="3903669" cy="298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800" b="1">
                  <a:solidFill>
                    <a:srgbClr val="FFFF00"/>
                  </a:solidFill>
                </a:rPr>
                <a:t>Mighty Mouse</a:t>
              </a:r>
            </a:p>
            <a:p>
              <a:pPr eaLnBrk="1" hangingPunct="1"/>
              <a:endParaRPr lang="en-GB" altLang="en-US" sz="2000" b="1">
                <a:solidFill>
                  <a:schemeClr val="bg1"/>
                </a:solidFill>
              </a:endParaRPr>
            </a:p>
            <a:p>
              <a:pPr eaLnBrk="1" hangingPunct="1"/>
              <a:r>
                <a:rPr lang="en-GB" altLang="en-US" sz="2000" b="1">
                  <a:solidFill>
                    <a:schemeClr val="bg1"/>
                  </a:solidFill>
                </a:rPr>
                <a:t>Stuck on a tricky level?</a:t>
              </a:r>
            </a:p>
            <a:p>
              <a:pPr eaLnBrk="1" hangingPunct="1"/>
              <a:endParaRPr lang="en-GB" altLang="en-US" sz="2000" b="1">
                <a:solidFill>
                  <a:schemeClr val="bg1"/>
                </a:solidFill>
              </a:endParaRPr>
            </a:p>
            <a:p>
              <a:pPr eaLnBrk="1" hangingPunct="1"/>
              <a:r>
                <a:rPr lang="en-GB" altLang="en-US" sz="2000" b="1">
                  <a:solidFill>
                    <a:schemeClr val="bg1"/>
                  </a:solidFill>
                </a:rPr>
                <a:t>Click for a cheat</a:t>
              </a:r>
            </a:p>
            <a:p>
              <a:pPr eaLnBrk="1" hangingPunct="1"/>
              <a:endParaRPr lang="en-GB" altLang="en-US" sz="2000" b="1">
                <a:solidFill>
                  <a:schemeClr val="bg1"/>
                </a:solidFill>
              </a:endParaRPr>
            </a:p>
            <a:p>
              <a:pPr eaLnBrk="1" hangingPunct="1"/>
              <a:r>
                <a:rPr lang="en-GB" altLang="en-US" sz="2000" b="1">
                  <a:solidFill>
                    <a:schemeClr val="bg1"/>
                  </a:solidFill>
                </a:rPr>
                <a:t>Pay once: unlimited use</a:t>
              </a:r>
            </a:p>
            <a:p>
              <a:pPr eaLnBrk="1" hangingPunct="1"/>
              <a:endParaRPr lang="en-GB" altLang="en-US" sz="2000" b="1">
                <a:solidFill>
                  <a:schemeClr val="bg1"/>
                </a:solidFill>
              </a:endParaRPr>
            </a:p>
            <a:p>
              <a:pPr eaLnBrk="1" hangingPunct="1"/>
              <a:endParaRPr lang="en-GB" altLang="en-US" sz="2000" b="1">
                <a:solidFill>
                  <a:schemeClr val="bg1"/>
                </a:solidFill>
              </a:endParaRPr>
            </a:p>
          </p:txBody>
        </p:sp>
        <p:pic>
          <p:nvPicPr>
            <p:cNvPr id="6151"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5176" y="3842356"/>
              <a:ext cx="987368" cy="98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4620" y="4118071"/>
              <a:ext cx="863945" cy="67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Rectangle 8">
            <a:extLst>
              <a:ext uri="{FF2B5EF4-FFF2-40B4-BE49-F238E27FC236}">
                <a16:creationId xmlns:a16="http://schemas.microsoft.com/office/drawing/2014/main" id="{391A7F3C-983F-465A-AFCB-057556D8C726}"/>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9236613"/>
      </p:ext>
    </p:extLst>
  </p:cSld>
  <p:clrMapOvr>
    <a:masterClrMapping/>
  </p:clrMapOvr>
  <p:transition spd="slow" advClick="0"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2076450" y="1360488"/>
            <a:ext cx="5016500" cy="2940050"/>
            <a:chOff x="2206625" y="738188"/>
            <a:chExt cx="5016500" cy="2940050"/>
          </a:xfrm>
        </p:grpSpPr>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738188"/>
              <a:ext cx="5016500" cy="24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3168650"/>
              <a:ext cx="5016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3405188"/>
              <a:ext cx="5016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674938" y="2830513"/>
              <a:ext cx="4548187" cy="822325"/>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t>Confirm Your In App Purchase</a:t>
              </a:r>
            </a:p>
          </p:txBody>
        </p:sp>
        <p:sp>
          <p:nvSpPr>
            <p:cNvPr id="3" name="Rounded Rectangle 2"/>
            <p:cNvSpPr/>
            <p:nvPr/>
          </p:nvSpPr>
          <p:spPr>
            <a:xfrm>
              <a:off x="3309938" y="3405188"/>
              <a:ext cx="1404937" cy="247650"/>
            </a:xfrm>
            <a:prstGeom prst="round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t>Cancel</a:t>
              </a:r>
            </a:p>
          </p:txBody>
        </p:sp>
        <p:sp>
          <p:nvSpPr>
            <p:cNvPr id="9" name="Rounded Rectangle 8"/>
            <p:cNvSpPr/>
            <p:nvPr/>
          </p:nvSpPr>
          <p:spPr>
            <a:xfrm>
              <a:off x="5100638" y="3429000"/>
              <a:ext cx="1404937" cy="249238"/>
            </a:xfrm>
            <a:prstGeom prst="roundRect">
              <a:avLst/>
            </a:prstGeom>
            <a:solidFill>
              <a:schemeClr val="accent4">
                <a:lumMod val="50000"/>
                <a:lumOff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t>Buy</a:t>
              </a:r>
            </a:p>
          </p:txBody>
        </p:sp>
      </p:grpSp>
      <p:sp>
        <p:nvSpPr>
          <p:cNvPr id="10" name="Rectangle 9">
            <a:extLst>
              <a:ext uri="{FF2B5EF4-FFF2-40B4-BE49-F238E27FC236}">
                <a16:creationId xmlns:a16="http://schemas.microsoft.com/office/drawing/2014/main" id="{2555DACF-1BFD-4A12-BB4F-F33976C92C9A}"/>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754631"/>
      </p:ext>
    </p:extLst>
  </p:cSld>
  <p:clrMapOvr>
    <a:masterClrMapping/>
  </p:clrMapOvr>
  <p:transition spd="slow" advClick="0"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9"/>
          <p:cNvGrpSpPr>
            <a:grpSpLocks/>
          </p:cNvGrpSpPr>
          <p:nvPr/>
        </p:nvGrpSpPr>
        <p:grpSpPr bwMode="auto">
          <a:xfrm>
            <a:off x="652549" y="1047286"/>
            <a:ext cx="7967662" cy="4386262"/>
            <a:chOff x="595086" y="653143"/>
            <a:chExt cx="7968343" cy="4384960"/>
          </a:xfrm>
        </p:grpSpPr>
        <p:sp>
          <p:nvSpPr>
            <p:cNvPr id="8" name="Rectangle 7"/>
            <p:cNvSpPr/>
            <p:nvPr/>
          </p:nvSpPr>
          <p:spPr>
            <a:xfrm>
              <a:off x="595086" y="653143"/>
              <a:ext cx="7968343" cy="438496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nvGrpSpPr>
            <p:cNvPr id="7172" name="Group 6"/>
            <p:cNvGrpSpPr>
              <a:grpSpLocks/>
            </p:cNvGrpSpPr>
            <p:nvPr/>
          </p:nvGrpSpPr>
          <p:grpSpPr bwMode="auto">
            <a:xfrm>
              <a:off x="783772" y="841829"/>
              <a:ext cx="7518399" cy="4196274"/>
              <a:chOff x="580572" y="841829"/>
              <a:chExt cx="7518399" cy="4196274"/>
            </a:xfrm>
          </p:grpSpPr>
          <p:sp>
            <p:nvSpPr>
              <p:cNvPr id="6" name="Rectangle 5"/>
              <p:cNvSpPr/>
              <p:nvPr/>
            </p:nvSpPr>
            <p:spPr>
              <a:xfrm>
                <a:off x="6018467" y="841999"/>
                <a:ext cx="2079803" cy="221549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92" y="1464049"/>
                <a:ext cx="18288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0814" y="841999"/>
                <a:ext cx="5437653" cy="2215492"/>
              </a:xfrm>
              <a:prstGeom prst="rect">
                <a:avLst/>
              </a:prstGeom>
              <a:solidFill>
                <a:srgbClr val="FFFF00"/>
              </a:solidFill>
            </p:spPr>
            <p:txBody>
              <a:bodyPr>
                <a:spAutoFit/>
              </a:bodyPr>
              <a:lstStyle/>
              <a:p>
                <a:pPr>
                  <a:defRPr/>
                </a:pPr>
                <a:r>
                  <a:rPr lang="en-GB" sz="4800">
                    <a:solidFill>
                      <a:schemeClr val="accent6">
                        <a:lumMod val="60000"/>
                        <a:lumOff val="40000"/>
                      </a:schemeClr>
                    </a:solidFill>
                    <a:latin typeface="Bodoni MT Black" panose="02070A03080606020203" pitchFamily="18" charset="0"/>
                  </a:rPr>
                  <a:t>Congratulations!</a:t>
                </a:r>
              </a:p>
              <a:p>
                <a:pPr>
                  <a:defRPr/>
                </a:pPr>
                <a:endParaRPr lang="en-GB"/>
              </a:p>
              <a:p>
                <a:pPr>
                  <a:defRPr/>
                </a:pPr>
                <a:r>
                  <a:rPr lang="en-GB">
                    <a:latin typeface="Bodoni MT Black" panose="02070A03080606020203" pitchFamily="18" charset="0"/>
                  </a:rPr>
                  <a:t>We are offering you a chance to win £500 of vouchers to spend in ASDA</a:t>
                </a:r>
              </a:p>
              <a:p>
                <a:pPr>
                  <a:defRPr/>
                </a:pPr>
                <a:endParaRPr lang="en-GB">
                  <a:latin typeface="Bodoni MT Black" panose="02070A03080606020203" pitchFamily="18" charset="0"/>
                </a:endParaRPr>
              </a:p>
              <a:p>
                <a:pPr>
                  <a:defRPr/>
                </a:pPr>
                <a:r>
                  <a:rPr lang="en-GB">
                    <a:latin typeface="Bodoni MT Black" panose="02070A03080606020203" pitchFamily="18" charset="0"/>
                  </a:rPr>
                  <a:t>Simply complete our 20 second survey</a:t>
                </a:r>
              </a:p>
            </p:txBody>
          </p:sp>
          <p:sp>
            <p:nvSpPr>
              <p:cNvPr id="9" name="Rounded Rectangle 8"/>
              <p:cNvSpPr/>
              <p:nvPr/>
            </p:nvSpPr>
            <p:spPr>
              <a:xfrm>
                <a:off x="4756296" y="4300135"/>
                <a:ext cx="936705" cy="49515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4" name="Rounded Rectangle 3"/>
              <p:cNvSpPr/>
              <p:nvPr/>
            </p:nvSpPr>
            <p:spPr>
              <a:xfrm>
                <a:off x="3544931" y="4300135"/>
                <a:ext cx="682683" cy="495153"/>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178" name="TextBox 2"/>
              <p:cNvSpPr txBox="1">
                <a:spLocks noChangeArrowheads="1"/>
              </p:cNvSpPr>
              <p:nvPr/>
            </p:nvSpPr>
            <p:spPr bwMode="auto">
              <a:xfrm>
                <a:off x="2394858" y="3560775"/>
                <a:ext cx="45284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a:latin typeface="Aharoni" pitchFamily="2" charset="-79"/>
                    <a:cs typeface="Aharoni" pitchFamily="2" charset="-79"/>
                  </a:rPr>
                  <a:t>Question 1 of 5</a:t>
                </a:r>
              </a:p>
              <a:p>
                <a:pPr algn="ctr" eaLnBrk="1" hangingPunct="1"/>
                <a:r>
                  <a:rPr lang="en-GB" altLang="en-US">
                    <a:latin typeface="Aharoni" pitchFamily="2" charset="-79"/>
                    <a:cs typeface="Aharoni" pitchFamily="2" charset="-79"/>
                  </a:rPr>
                  <a:t>Are you male or female?</a:t>
                </a:r>
              </a:p>
              <a:p>
                <a:pPr algn="ctr" eaLnBrk="1" hangingPunct="1"/>
                <a:endParaRPr lang="en-GB" altLang="en-US">
                  <a:latin typeface="Aharoni" pitchFamily="2" charset="-79"/>
                  <a:cs typeface="Aharoni" pitchFamily="2" charset="-79"/>
                </a:endParaRPr>
              </a:p>
              <a:p>
                <a:pPr algn="ctr" eaLnBrk="1" hangingPunct="1"/>
                <a:r>
                  <a:rPr lang="en-GB" altLang="en-US">
                    <a:latin typeface="Aharoni" pitchFamily="2" charset="-79"/>
                    <a:cs typeface="Aharoni" pitchFamily="2" charset="-79"/>
                  </a:rPr>
                  <a:t>Male           Female</a:t>
                </a:r>
              </a:p>
              <a:p>
                <a:pPr algn="ctr" eaLnBrk="1" hangingPunct="1"/>
                <a:endParaRPr lang="en-GB" altLang="en-US">
                  <a:latin typeface="Aharoni" pitchFamily="2" charset="-79"/>
                  <a:cs typeface="Aharoni" pitchFamily="2" charset="-79"/>
                </a:endParaRPr>
              </a:p>
            </p:txBody>
          </p:sp>
        </p:grpSp>
      </p:grpSp>
      <p:sp>
        <p:nvSpPr>
          <p:cNvPr id="11" name="Rectangle 10">
            <a:extLst>
              <a:ext uri="{FF2B5EF4-FFF2-40B4-BE49-F238E27FC236}">
                <a16:creationId xmlns:a16="http://schemas.microsoft.com/office/drawing/2014/main" id="{D6A90A34-5F0E-4A2C-8767-E0D6AC00581F}"/>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2961763"/>
      </p:ext>
    </p:extLst>
  </p:cSld>
  <p:clrMapOvr>
    <a:masterClrMapping/>
  </p:clrMapOvr>
  <p:transition spd="slow"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775" y="1379538"/>
            <a:ext cx="7867650" cy="3251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GB" sz="2800">
                <a:solidFill>
                  <a:schemeClr val="tx2"/>
                </a:solidFill>
                <a:latin typeface="Eras Bold ITC" panose="020B0907030504020204" pitchFamily="34" charset="0"/>
              </a:rPr>
              <a:t>   Register your email address</a:t>
            </a:r>
          </a:p>
          <a:p>
            <a:pPr algn="ctr">
              <a:defRPr/>
            </a:pPr>
            <a:r>
              <a:rPr lang="en-GB" sz="2800">
                <a:solidFill>
                  <a:schemeClr val="tx2"/>
                </a:solidFill>
                <a:latin typeface="Eras Bold ITC" panose="020B0907030504020204" pitchFamily="34" charset="0"/>
              </a:rPr>
              <a:t>To win an iPad</a:t>
            </a:r>
          </a:p>
          <a:p>
            <a:pPr algn="ctr">
              <a:defRPr/>
            </a:pPr>
            <a:endParaRPr lang="en-GB" sz="2800">
              <a:solidFill>
                <a:schemeClr val="tx2"/>
              </a:solidFill>
              <a:latin typeface="Eras Bold ITC" panose="020B0907030504020204" pitchFamily="34" charset="0"/>
            </a:endParaRPr>
          </a:p>
          <a:p>
            <a:pPr>
              <a:defRPr/>
            </a:pPr>
            <a:r>
              <a:rPr lang="en-GB" sz="2000">
                <a:solidFill>
                  <a:schemeClr val="tx2"/>
                </a:solidFill>
                <a:latin typeface="Eras Bold ITC" panose="020B0907030504020204" pitchFamily="34" charset="0"/>
              </a:rPr>
              <a:t>                  No purchase necessary</a:t>
            </a:r>
          </a:p>
          <a:p>
            <a:pPr>
              <a:defRPr/>
            </a:pPr>
            <a:r>
              <a:rPr lang="en-GB" sz="2000">
                <a:solidFill>
                  <a:schemeClr val="tx2"/>
                </a:solidFill>
                <a:latin typeface="Eras Bold ITC" panose="020B0907030504020204" pitchFamily="34" charset="0"/>
              </a:rPr>
              <a:t>     One winner will be drawn each week</a:t>
            </a:r>
          </a:p>
          <a:p>
            <a:pPr>
              <a:defRPr/>
            </a:pPr>
            <a:r>
              <a:rPr lang="en-GB" sz="2000">
                <a:solidFill>
                  <a:schemeClr val="tx2"/>
                </a:solidFill>
                <a:latin typeface="Eras Bold ITC" panose="020B0907030504020204" pitchFamily="34" charset="0"/>
              </a:rPr>
              <a:t>             Must be over 18 to be eligible</a:t>
            </a:r>
          </a:p>
          <a:p>
            <a:pPr algn="ctr">
              <a:defRPr/>
            </a:pPr>
            <a:endParaRPr lang="en-GB"/>
          </a:p>
          <a:p>
            <a:pPr algn="ctr">
              <a:defRPr/>
            </a:pPr>
            <a:endParaRPr lang="en-GB"/>
          </a:p>
        </p:txBody>
      </p:sp>
      <p:pic>
        <p:nvPicPr>
          <p:cNvPr id="16387" name="Picture 4"/>
          <p:cNvPicPr>
            <a:picLocks noChangeAspect="1" noChangeArrowheads="1"/>
          </p:cNvPicPr>
          <p:nvPr/>
        </p:nvPicPr>
        <p:blipFill>
          <a:blip r:embed="rId3">
            <a:clrChange>
              <a:clrFrom>
                <a:srgbClr val="E3EEF2"/>
              </a:clrFrom>
              <a:clrTo>
                <a:srgbClr val="E3EEF2">
                  <a:alpha val="0"/>
                </a:srgbClr>
              </a:clrTo>
            </a:clrChange>
            <a:extLst>
              <a:ext uri="{28A0092B-C50C-407E-A947-70E740481C1C}">
                <a14:useLocalDpi xmlns:a14="http://schemas.microsoft.com/office/drawing/2010/main" val="0"/>
              </a:ext>
            </a:extLst>
          </a:blip>
          <a:srcRect l="4715" t="3191" r="10475" b="3310"/>
          <a:stretch>
            <a:fillRect/>
          </a:stretch>
        </p:blipFill>
        <p:spPr bwMode="auto">
          <a:xfrm>
            <a:off x="6356350" y="1501775"/>
            <a:ext cx="2070100" cy="300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09825" y="4092575"/>
            <a:ext cx="2525713" cy="414338"/>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a:solidFill>
                  <a:srgbClr val="A50021"/>
                </a:solidFill>
              </a:rPr>
              <a:t>Register here</a:t>
            </a:r>
          </a:p>
        </p:txBody>
      </p:sp>
      <p:sp>
        <p:nvSpPr>
          <p:cNvPr id="5" name="Rectangle 4">
            <a:extLst>
              <a:ext uri="{FF2B5EF4-FFF2-40B4-BE49-F238E27FC236}">
                <a16:creationId xmlns:a16="http://schemas.microsoft.com/office/drawing/2014/main" id="{875F22D4-71CC-4603-B3CE-DF9C1306DC06}"/>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641600"/>
      </p:ext>
    </p:extLst>
  </p:cSld>
  <p:clrMapOvr>
    <a:masterClrMapping/>
  </p:clrMapOvr>
  <p:transition spd="slow"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1074738"/>
            <a:ext cx="7315200" cy="4179887"/>
          </a:xfrm>
          <a:prstGeom prst="rect">
            <a:avLst/>
          </a:prstGeom>
          <a:solidFill>
            <a:srgbClr val="FF00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295400"/>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5088" y="3328988"/>
            <a:ext cx="12985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5650" y="3267075"/>
            <a:ext cx="6381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335088" y="4122738"/>
            <a:ext cx="2600325" cy="928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solidFill>
                  <a:schemeClr val="tx2"/>
                </a:solidFill>
              </a:rPr>
              <a:t>Cool Hair!</a:t>
            </a:r>
          </a:p>
          <a:p>
            <a:pPr algn="ctr">
              <a:defRPr/>
            </a:pPr>
            <a:r>
              <a:rPr lang="en-GB">
                <a:solidFill>
                  <a:schemeClr val="tx2"/>
                </a:solidFill>
              </a:rPr>
              <a:t>This hair will make you look amazing</a:t>
            </a:r>
          </a:p>
        </p:txBody>
      </p:sp>
      <p:pic>
        <p:nvPicPr>
          <p:cNvPr id="1536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288" y="1722438"/>
            <a:ext cx="12985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0663" y="3482975"/>
            <a:ext cx="6334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705600" y="1611313"/>
            <a:ext cx="1514475" cy="103028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a:solidFill>
                  <a:schemeClr val="tx2"/>
                </a:solidFill>
              </a:rPr>
              <a:t>BUY</a:t>
            </a:r>
          </a:p>
          <a:p>
            <a:pPr algn="ctr">
              <a:defRPr/>
            </a:pPr>
            <a:r>
              <a:rPr lang="en-GB" b="1">
                <a:solidFill>
                  <a:schemeClr val="tx2"/>
                </a:solidFill>
              </a:rPr>
              <a:t>With Gold</a:t>
            </a:r>
          </a:p>
        </p:txBody>
      </p:sp>
      <p:sp>
        <p:nvSpPr>
          <p:cNvPr id="13" name="Rounded Rectangle 12"/>
          <p:cNvSpPr/>
          <p:nvPr/>
        </p:nvSpPr>
        <p:spPr>
          <a:xfrm>
            <a:off x="6705600" y="3287713"/>
            <a:ext cx="1514475" cy="103028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b="1">
                <a:solidFill>
                  <a:schemeClr val="tx2"/>
                </a:solidFill>
              </a:rPr>
              <a:t>BUY</a:t>
            </a:r>
          </a:p>
          <a:p>
            <a:pPr algn="ctr">
              <a:defRPr/>
            </a:pPr>
            <a:r>
              <a:rPr lang="en-GB" b="1">
                <a:solidFill>
                  <a:schemeClr val="tx2"/>
                </a:solidFill>
              </a:rPr>
              <a:t>With Stars</a:t>
            </a:r>
          </a:p>
        </p:txBody>
      </p:sp>
      <p:sp>
        <p:nvSpPr>
          <p:cNvPr id="15371" name="TextBox 5"/>
          <p:cNvSpPr txBox="1">
            <a:spLocks noChangeArrowheads="1"/>
          </p:cNvSpPr>
          <p:nvPr/>
        </p:nvSpPr>
        <p:spPr bwMode="auto">
          <a:xfrm>
            <a:off x="5108575" y="2757488"/>
            <a:ext cx="3111500"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t>You have 10,342 Gold Bars</a:t>
            </a:r>
          </a:p>
        </p:txBody>
      </p:sp>
      <p:sp>
        <p:nvSpPr>
          <p:cNvPr id="15372" name="TextBox 14"/>
          <p:cNvSpPr txBox="1">
            <a:spLocks noChangeArrowheads="1"/>
          </p:cNvSpPr>
          <p:nvPr/>
        </p:nvSpPr>
        <p:spPr bwMode="auto">
          <a:xfrm>
            <a:off x="5108575" y="4586288"/>
            <a:ext cx="3111500" cy="36988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a:t>You have 3,870 Stars</a:t>
            </a:r>
          </a:p>
        </p:txBody>
      </p:sp>
      <p:sp>
        <p:nvSpPr>
          <p:cNvPr id="15373" name="TextBox 6"/>
          <p:cNvSpPr txBox="1">
            <a:spLocks noChangeArrowheads="1"/>
          </p:cNvSpPr>
          <p:nvPr/>
        </p:nvSpPr>
        <p:spPr bwMode="auto">
          <a:xfrm>
            <a:off x="7823200" y="1111250"/>
            <a:ext cx="396875" cy="3683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a:t>X</a:t>
            </a:r>
          </a:p>
        </p:txBody>
      </p:sp>
      <p:sp>
        <p:nvSpPr>
          <p:cNvPr id="14" name="Rectangle 13">
            <a:extLst>
              <a:ext uri="{FF2B5EF4-FFF2-40B4-BE49-F238E27FC236}">
                <a16:creationId xmlns:a16="http://schemas.microsoft.com/office/drawing/2014/main" id="{6F8B9DC1-1F96-404D-B1D3-732B07414072}"/>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0167847"/>
      </p:ext>
    </p:extLst>
  </p:cSld>
  <p:clrMapOvr>
    <a:masterClrMapping/>
  </p:clrMapOvr>
  <p:transition spd="slow" advClick="0"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7"/>
          <p:cNvGrpSpPr>
            <a:grpSpLocks/>
          </p:cNvGrpSpPr>
          <p:nvPr/>
        </p:nvGrpSpPr>
        <p:grpSpPr bwMode="auto">
          <a:xfrm>
            <a:off x="928688" y="1092200"/>
            <a:ext cx="7316787" cy="4029075"/>
            <a:chOff x="449943" y="1109506"/>
            <a:chExt cx="7316697" cy="4028551"/>
          </a:xfrm>
        </p:grpSpPr>
        <p:sp>
          <p:nvSpPr>
            <p:cNvPr id="3" name="Rounded Rectangle 2"/>
            <p:cNvSpPr/>
            <p:nvPr/>
          </p:nvSpPr>
          <p:spPr>
            <a:xfrm>
              <a:off x="449943" y="1463473"/>
              <a:ext cx="7316697" cy="3674584"/>
            </a:xfrm>
            <a:prstGeom prst="roundRect">
              <a:avLst/>
            </a:prstGeom>
            <a:solidFill>
              <a:srgbClr val="FFFF99"/>
            </a:solidFill>
            <a:ln w="762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1741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383" y="2178277"/>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25715" y="1109506"/>
              <a:ext cx="1467068" cy="707886"/>
            </a:xfrm>
            <a:prstGeom prst="rect">
              <a:avLst/>
            </a:prstGeom>
            <a:solidFill>
              <a:srgbClr val="FFFF99"/>
            </a:solidFill>
            <a:ln w="38100">
              <a:solidFill>
                <a:schemeClr val="tx1"/>
              </a:solidFill>
            </a:ln>
          </p:spPr>
          <p:txBody>
            <a:bodyPr wrap="none">
              <a:spAutoFit/>
            </a:bodyPr>
            <a:lstStyle/>
            <a:p>
              <a:pPr algn="ctr">
                <a:defRPr/>
              </a:pPr>
              <a:r>
                <a:rPr lang="en-US" sz="4000" b="1">
                  <a:ln w="18000">
                    <a:solidFill>
                      <a:schemeClr val="accent2">
                        <a:satMod val="140000"/>
                      </a:schemeClr>
                    </a:solidFill>
                    <a:prstDash val="solid"/>
                    <a:miter lim="800000"/>
                  </a:ln>
                  <a:noFill/>
                  <a:effectLst>
                    <a:outerShdw blurRad="25500" dist="23000" dir="7020000" algn="tl">
                      <a:srgbClr val="000000">
                        <a:alpha val="50000"/>
                      </a:srgbClr>
                    </a:outerShdw>
                  </a:effectLst>
                </a:rPr>
                <a:t>Dibs!</a:t>
              </a:r>
            </a:p>
          </p:txBody>
        </p:sp>
        <p:sp>
          <p:nvSpPr>
            <p:cNvPr id="17414" name="TextBox 4"/>
            <p:cNvSpPr txBox="1">
              <a:spLocks noChangeArrowheads="1"/>
            </p:cNvSpPr>
            <p:nvPr/>
          </p:nvSpPr>
          <p:spPr bwMode="auto">
            <a:xfrm>
              <a:off x="4296228" y="1944914"/>
              <a:ext cx="320765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a:latin typeface="Eras Bold ITC" pitchFamily="34" charset="0"/>
                </a:rPr>
                <a:t>A rare, cool item can be yours for free! </a:t>
              </a:r>
            </a:p>
            <a:p>
              <a:pPr eaLnBrk="1" hangingPunct="1"/>
              <a:endParaRPr lang="en-GB" altLang="en-US" sz="2000">
                <a:latin typeface="Eras Bold ITC" pitchFamily="34" charset="0"/>
              </a:endParaRPr>
            </a:p>
            <a:p>
              <a:pPr eaLnBrk="1" hangingPunct="1"/>
              <a:r>
                <a:rPr lang="en-GB" altLang="en-US" sz="2000">
                  <a:latin typeface="Eras Bold ITC" pitchFamily="34" charset="0"/>
                </a:rPr>
                <a:t>Someone else is trying to snatch it.  Call dibs on it and make it yours!</a:t>
              </a:r>
            </a:p>
          </p:txBody>
        </p:sp>
        <p:pic>
          <p:nvPicPr>
            <p:cNvPr id="17415"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2951" y="1353980"/>
              <a:ext cx="590934" cy="59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439168" y="4353934"/>
              <a:ext cx="1960539" cy="538093"/>
            </a:xfrm>
            <a:prstGeom prst="ellipse">
              <a:avLst/>
            </a:prstGeom>
            <a:solidFill>
              <a:srgbClr val="00B050"/>
            </a:solidFill>
            <a:ln w="571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a:t>Proceed</a:t>
              </a:r>
            </a:p>
          </p:txBody>
        </p:sp>
      </p:grpSp>
      <p:sp>
        <p:nvSpPr>
          <p:cNvPr id="9" name="Rectangle 8">
            <a:extLst>
              <a:ext uri="{FF2B5EF4-FFF2-40B4-BE49-F238E27FC236}">
                <a16:creationId xmlns:a16="http://schemas.microsoft.com/office/drawing/2014/main" id="{2D5836BD-D2C0-43E8-90AE-22DDECCD909F}"/>
              </a:ext>
            </a:extLst>
          </p:cNvPr>
          <p:cNvSpPr/>
          <p:nvPr/>
        </p:nvSpPr>
        <p:spPr>
          <a:xfrm>
            <a:off x="6948264" y="116632"/>
            <a:ext cx="206851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0144817"/>
      </p:ext>
    </p:extLst>
  </p:cSld>
  <p:clrMapOvr>
    <a:masterClrMapping/>
  </p:clrMapOvr>
  <p:transition spd="slow" advClick="0" advTm="1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09FA860274E74287CDF9AEBD955B50" ma:contentTypeVersion="11" ma:contentTypeDescription="Create a new document." ma:contentTypeScope="" ma:versionID="0dfa53b6f1202e8e4f5ce876f151ab0f">
  <xsd:schema xmlns:xsd="http://www.w3.org/2001/XMLSchema" xmlns:xs="http://www.w3.org/2001/XMLSchema" xmlns:p="http://schemas.microsoft.com/office/2006/metadata/properties" xmlns:ns2="8164da0f-34c0-4f10-ab0b-d56037172ab1" xmlns:ns3="c965c40e-250e-43fe-9c93-6ae790202788" targetNamespace="http://schemas.microsoft.com/office/2006/metadata/properties" ma:root="true" ma:fieldsID="e14709b9838eb40a16534d84b1c8164a" ns2:_="" ns3:_="">
    <xsd:import namespace="8164da0f-34c0-4f10-ab0b-d56037172ab1"/>
    <xsd:import namespace="c965c40e-250e-43fe-9c93-6ae7902027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4da0f-34c0-4f10-ab0b-d56037172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65c40e-250e-43fe-9c93-6ae79020278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C8628-816B-415E-83A1-7BD4D9860A5B}">
  <ds:schemaRefs>
    <ds:schemaRef ds:uri="http://schemas.microsoft.com/sharepoint/v3/contenttype/forms"/>
  </ds:schemaRefs>
</ds:datastoreItem>
</file>

<file path=customXml/itemProps2.xml><?xml version="1.0" encoding="utf-8"?>
<ds:datastoreItem xmlns:ds="http://schemas.openxmlformats.org/officeDocument/2006/customXml" ds:itemID="{7F79EA36-0422-4495-8077-7AFF393D14B0}">
  <ds:schemaRefs>
    <ds:schemaRef ds:uri="http://purl.org/dc/dcmitype/"/>
    <ds:schemaRef ds:uri="http://www.w3.org/XML/1998/namespace"/>
    <ds:schemaRef ds:uri="http://schemas.microsoft.com/office/infopath/2007/PartnerControls"/>
    <ds:schemaRef ds:uri="http://schemas.openxmlformats.org/package/2006/metadata/core-properties"/>
    <ds:schemaRef ds:uri="8164da0f-34c0-4f10-ab0b-d56037172ab1"/>
    <ds:schemaRef ds:uri="http://schemas.microsoft.com/office/2006/metadata/properties"/>
    <ds:schemaRef ds:uri="http://schemas.microsoft.com/office/2006/documentManagement/types"/>
    <ds:schemaRef ds:uri="http://purl.org/dc/elements/1.1/"/>
    <ds:schemaRef ds:uri="c965c40e-250e-43fe-9c93-6ae790202788"/>
    <ds:schemaRef ds:uri="http://purl.org/dc/terms/"/>
  </ds:schemaRefs>
</ds:datastoreItem>
</file>

<file path=customXml/itemProps3.xml><?xml version="1.0" encoding="utf-8"?>
<ds:datastoreItem xmlns:ds="http://schemas.openxmlformats.org/officeDocument/2006/customXml" ds:itemID="{9EB6599D-F08A-461E-BF4A-C34A737EB37F}">
  <ds:schemaRefs>
    <ds:schemaRef ds:uri="8164da0f-34c0-4f10-ab0b-d56037172ab1"/>
    <ds:schemaRef ds:uri="c965c40e-250e-43fe-9c93-6ae7902027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On-screen Show (4:3)</PresentationFormat>
  <Paragraphs>58</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Aharoni</vt:lpstr>
      <vt:lpstr>Arial</vt:lpstr>
      <vt:lpstr>Bodoni MT Black</vt:lpstr>
      <vt:lpstr>Calibri</vt:lpstr>
      <vt:lpstr>Eras Bold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let a virus harm your device!</vt:lpstr>
      <vt:lpstr>PowerPoint Presentation</vt:lpstr>
    </vt:vector>
  </TitlesOfParts>
  <Company>Southwest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Hoare</dc:creator>
  <cp:lastModifiedBy>Charlotte Bell</cp:lastModifiedBy>
  <cp:revision>2</cp:revision>
  <dcterms:created xsi:type="dcterms:W3CDTF">2014-09-26T13:41:25Z</dcterms:created>
  <dcterms:modified xsi:type="dcterms:W3CDTF">2025-02-27T13:07:40Z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0x0101002009FA860274E74287CDF9AEBD955B50</vt:lpwstr>
  </property>
  <property fmtid="{D5CDD505-2E9C-101B-9397-08002B2CF9AE}" pid="3" name="Order">
    <vt:r8>32300</vt:r8>
  </property>
</Properties>
</file>